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6" r:id="rId2"/>
    <p:sldId id="259" r:id="rId3"/>
    <p:sldId id="300" r:id="rId4"/>
    <p:sldId id="301" r:id="rId5"/>
    <p:sldId id="303" r:id="rId6"/>
    <p:sldId id="305" r:id="rId7"/>
    <p:sldId id="260" r:id="rId8"/>
    <p:sldId id="261" r:id="rId9"/>
    <p:sldId id="262" r:id="rId10"/>
    <p:sldId id="307" r:id="rId11"/>
    <p:sldId id="263" r:id="rId12"/>
    <p:sldId id="283" r:id="rId13"/>
    <p:sldId id="265" r:id="rId14"/>
    <p:sldId id="299" r:id="rId15"/>
    <p:sldId id="309" r:id="rId16"/>
    <p:sldId id="310" r:id="rId17"/>
  </p:sldIdLst>
  <p:sldSz cx="9144000" cy="6858000" type="screen4x3"/>
  <p:notesSz cx="6858000" cy="9144000"/>
  <p:custDataLst>
    <p:tags r:id="rId1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CC0000"/>
    <a:srgbClr val="3333FF"/>
    <a:srgbClr val="CCECFF"/>
    <a:srgbClr val="FF33CC"/>
    <a:srgbClr val="99FF99"/>
    <a:srgbClr val="FF99FF"/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5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B24B11-21CC-44A7-B5DB-A7BE20AB32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A57B2B-1F0E-4F73-8384-9FF420CB2E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B373A4-F54F-4732-9BEB-C721AD1233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031EF8-7E64-43CD-B084-AC7BFDCA0C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8942A8-7318-486C-B879-1AF5F4846C6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871B48-D70B-40B5-9E61-CEC905C3D1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2A9BB2-9980-4D7C-BA8E-6CDA215DCD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C2BFEA-DCFD-4602-8953-9B33B7B640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C0B096-77BC-493A-8C82-A7FD76B540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B7D8AA-AD86-4260-ACA1-3C1C5EADD8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452CD8-79C5-43C0-9737-AB392276B8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50000">
              <a:srgbClr val="CCFF99"/>
            </a:gs>
            <a:gs pos="100000">
              <a:srgbClr val="FFFF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3B28305-A7AC-4A71-870A-1ACC2B30129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gif"/><Relationship Id="rId4" Type="http://schemas.openxmlformats.org/officeDocument/2006/relationships/image" Target="../media/image9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truo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228600"/>
            <a:ext cx="1330390" cy="131695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TextBox 5"/>
          <p:cNvSpPr txBox="1"/>
          <p:nvPr/>
        </p:nvSpPr>
        <p:spPr>
          <a:xfrm>
            <a:off x="1676400" y="381000"/>
            <a:ext cx="7239000" cy="107721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PHÒNG GD&amp;ĐT  QUẬN LONG BIÊN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TRƯỜNG TIỂU HỌC ÁI MỘ 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4800" y="1981200"/>
            <a:ext cx="8534400" cy="304698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MÔN: </a:t>
            </a: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Đạo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đức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Tiết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: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1  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– </a:t>
            </a: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Tuần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: 1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BÀI: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Trung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thực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trong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học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tập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GV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Thực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hiện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: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Phạm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Thúy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Hồng</a:t>
            </a:r>
            <a:endParaRPr lang="en-US" sz="32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ext Box 2"/>
          <p:cNvSpPr txBox="1">
            <a:spLocks noChangeArrowheads="1"/>
          </p:cNvSpPr>
          <p:nvPr/>
        </p:nvSpPr>
        <p:spPr bwMode="auto">
          <a:xfrm>
            <a:off x="914400" y="2514600"/>
            <a:ext cx="8229600" cy="180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eaLnBrk="0" hangingPunct="0">
              <a:spcBef>
                <a:spcPct val="50000"/>
              </a:spcBef>
              <a:buFontTx/>
              <a:buAutoNum type="alphaLcParenR"/>
            </a:pPr>
            <a:r>
              <a:rPr lang="en-US" sz="2800">
                <a:solidFill>
                  <a:srgbClr val="A50021"/>
                </a:solidFill>
                <a:latin typeface="VNI-Times" pitchFamily="2" charset="0"/>
              </a:rPr>
              <a:t>Trung thực trong học tập chỉ thiệt mình.</a:t>
            </a:r>
          </a:p>
          <a:p>
            <a:pPr marL="342900" indent="-342900" eaLnBrk="0" hangingPunct="0">
              <a:spcBef>
                <a:spcPct val="50000"/>
              </a:spcBef>
              <a:buFontTx/>
              <a:buAutoNum type="alphaLcParenR"/>
            </a:pPr>
            <a:r>
              <a:rPr lang="en-US" sz="2800">
                <a:solidFill>
                  <a:srgbClr val="A50021"/>
                </a:solidFill>
                <a:latin typeface="Times New Roman" pitchFamily="18" charset="0"/>
              </a:rPr>
              <a:t>Thiếu trung thực trong học tập là giả dối.</a:t>
            </a:r>
          </a:p>
          <a:p>
            <a:pPr marL="342900" indent="-342900" eaLnBrk="0" hangingPunct="0">
              <a:spcBef>
                <a:spcPct val="50000"/>
              </a:spcBef>
              <a:buFontTx/>
              <a:buAutoNum type="alphaLcParenR"/>
            </a:pPr>
            <a:r>
              <a:rPr lang="en-US" sz="2800">
                <a:solidFill>
                  <a:srgbClr val="A50021"/>
                </a:solidFill>
                <a:latin typeface="Times New Roman" pitchFamily="18" charset="0"/>
              </a:rPr>
              <a:t>Trung thực trong học tập là thể hiện lòng tự trọng.</a:t>
            </a:r>
          </a:p>
        </p:txBody>
      </p:sp>
      <p:grpSp>
        <p:nvGrpSpPr>
          <p:cNvPr id="60422" name="Group 6"/>
          <p:cNvGrpSpPr>
            <a:grpSpLocks/>
          </p:cNvGrpSpPr>
          <p:nvPr/>
        </p:nvGrpSpPr>
        <p:grpSpPr bwMode="auto">
          <a:xfrm>
            <a:off x="381000" y="2514600"/>
            <a:ext cx="533400" cy="533400"/>
            <a:chOff x="192" y="2256"/>
            <a:chExt cx="336" cy="336"/>
          </a:xfrm>
        </p:grpSpPr>
        <p:sp>
          <p:nvSpPr>
            <p:cNvPr id="60423" name="Oval 7"/>
            <p:cNvSpPr>
              <a:spLocks noChangeArrowheads="1"/>
            </p:cNvSpPr>
            <p:nvPr/>
          </p:nvSpPr>
          <p:spPr bwMode="auto">
            <a:xfrm>
              <a:off x="192" y="2256"/>
              <a:ext cx="336" cy="336"/>
            </a:xfrm>
            <a:prstGeom prst="ellipse">
              <a:avLst/>
            </a:prstGeom>
            <a:noFill/>
            <a:ln w="38100">
              <a:solidFill>
                <a:srgbClr val="0000CC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60424" name="WordArt 8"/>
            <p:cNvSpPr>
              <a:spLocks noChangeArrowheads="1" noChangeShapeType="1" noTextEdit="1"/>
            </p:cNvSpPr>
            <p:nvPr/>
          </p:nvSpPr>
          <p:spPr bwMode="auto">
            <a:xfrm>
              <a:off x="288" y="2304"/>
              <a:ext cx="153" cy="21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vi-VN" sz="3600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"/>
                  <a:cs typeface="Arial"/>
                </a:rPr>
                <a:t>S</a:t>
              </a:r>
            </a:p>
          </p:txBody>
        </p:sp>
      </p:grpSp>
      <p:grpSp>
        <p:nvGrpSpPr>
          <p:cNvPr id="60425" name="Group 9"/>
          <p:cNvGrpSpPr>
            <a:grpSpLocks/>
          </p:cNvGrpSpPr>
          <p:nvPr/>
        </p:nvGrpSpPr>
        <p:grpSpPr bwMode="auto">
          <a:xfrm>
            <a:off x="381000" y="3886200"/>
            <a:ext cx="533400" cy="533400"/>
            <a:chOff x="192" y="2832"/>
            <a:chExt cx="336" cy="336"/>
          </a:xfrm>
        </p:grpSpPr>
        <p:sp>
          <p:nvSpPr>
            <p:cNvPr id="60426" name="Oval 10"/>
            <p:cNvSpPr>
              <a:spLocks noChangeArrowheads="1"/>
            </p:cNvSpPr>
            <p:nvPr/>
          </p:nvSpPr>
          <p:spPr bwMode="auto">
            <a:xfrm>
              <a:off x="192" y="2832"/>
              <a:ext cx="336" cy="336"/>
            </a:xfrm>
            <a:prstGeom prst="ellipse">
              <a:avLst/>
            </a:prstGeom>
            <a:noFill/>
            <a:ln w="38100">
              <a:solidFill>
                <a:srgbClr val="0000CC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60427" name="WordArt 11"/>
            <p:cNvSpPr>
              <a:spLocks noChangeArrowheads="1" noChangeShapeType="1" noTextEdit="1"/>
            </p:cNvSpPr>
            <p:nvPr/>
          </p:nvSpPr>
          <p:spPr bwMode="auto">
            <a:xfrm>
              <a:off x="288" y="2904"/>
              <a:ext cx="153" cy="21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vi-VN" sz="3600" kern="10" dirty="0" smtClean="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</a:rPr>
                <a:t>Đ</a:t>
              </a:r>
              <a:endParaRPr lang="vi-VN" sz="3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</a:endParaRPr>
            </a:p>
          </p:txBody>
        </p:sp>
      </p:grpSp>
      <p:grpSp>
        <p:nvGrpSpPr>
          <p:cNvPr id="60428" name="Group 12"/>
          <p:cNvGrpSpPr>
            <a:grpSpLocks/>
          </p:cNvGrpSpPr>
          <p:nvPr/>
        </p:nvGrpSpPr>
        <p:grpSpPr bwMode="auto">
          <a:xfrm>
            <a:off x="0" y="0"/>
            <a:ext cx="9144000" cy="457200"/>
            <a:chOff x="0" y="0"/>
            <a:chExt cx="5760" cy="288"/>
          </a:xfrm>
        </p:grpSpPr>
        <p:pic>
          <p:nvPicPr>
            <p:cNvPr id="60429" name="Picture 13" descr="eivyrul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2580" cy="288"/>
            </a:xfrm>
            <a:prstGeom prst="rect">
              <a:avLst/>
            </a:prstGeom>
            <a:noFill/>
          </p:spPr>
        </p:pic>
        <p:pic>
          <p:nvPicPr>
            <p:cNvPr id="60430" name="Picture 14" descr="eivyrul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584" y="0"/>
              <a:ext cx="2580" cy="288"/>
            </a:xfrm>
            <a:prstGeom prst="rect">
              <a:avLst/>
            </a:prstGeom>
            <a:noFill/>
          </p:spPr>
        </p:pic>
        <p:pic>
          <p:nvPicPr>
            <p:cNvPr id="60431" name="Picture 15" descr="eivyrul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180" y="0"/>
              <a:ext cx="2580" cy="288"/>
            </a:xfrm>
            <a:prstGeom prst="rect">
              <a:avLst/>
            </a:prstGeom>
            <a:noFill/>
          </p:spPr>
        </p:pic>
      </p:grpSp>
      <p:grpSp>
        <p:nvGrpSpPr>
          <p:cNvPr id="60432" name="Group 16"/>
          <p:cNvGrpSpPr>
            <a:grpSpLocks/>
          </p:cNvGrpSpPr>
          <p:nvPr/>
        </p:nvGrpSpPr>
        <p:grpSpPr bwMode="auto">
          <a:xfrm>
            <a:off x="0" y="6400800"/>
            <a:ext cx="9144000" cy="457200"/>
            <a:chOff x="0" y="0"/>
            <a:chExt cx="5760" cy="288"/>
          </a:xfrm>
        </p:grpSpPr>
        <p:pic>
          <p:nvPicPr>
            <p:cNvPr id="60433" name="Picture 17" descr="eivyrul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2580" cy="288"/>
            </a:xfrm>
            <a:prstGeom prst="rect">
              <a:avLst/>
            </a:prstGeom>
            <a:noFill/>
          </p:spPr>
        </p:pic>
        <p:pic>
          <p:nvPicPr>
            <p:cNvPr id="60434" name="Picture 18" descr="eivyrul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584" y="0"/>
              <a:ext cx="2580" cy="288"/>
            </a:xfrm>
            <a:prstGeom prst="rect">
              <a:avLst/>
            </a:prstGeom>
            <a:noFill/>
          </p:spPr>
        </p:pic>
        <p:pic>
          <p:nvPicPr>
            <p:cNvPr id="60435" name="Picture 19" descr="eivyrul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180" y="0"/>
              <a:ext cx="2580" cy="288"/>
            </a:xfrm>
            <a:prstGeom prst="rect">
              <a:avLst/>
            </a:prstGeom>
            <a:noFill/>
          </p:spPr>
        </p:pic>
      </p:grpSp>
      <p:grpSp>
        <p:nvGrpSpPr>
          <p:cNvPr id="60436" name="Group 20"/>
          <p:cNvGrpSpPr>
            <a:grpSpLocks/>
          </p:cNvGrpSpPr>
          <p:nvPr/>
        </p:nvGrpSpPr>
        <p:grpSpPr bwMode="auto">
          <a:xfrm>
            <a:off x="0" y="0"/>
            <a:ext cx="9144000" cy="457200"/>
            <a:chOff x="0" y="0"/>
            <a:chExt cx="5760" cy="288"/>
          </a:xfrm>
        </p:grpSpPr>
        <p:pic>
          <p:nvPicPr>
            <p:cNvPr id="60437" name="Picture 21" descr="eivyrul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2580" cy="288"/>
            </a:xfrm>
            <a:prstGeom prst="rect">
              <a:avLst/>
            </a:prstGeom>
            <a:noFill/>
          </p:spPr>
        </p:pic>
        <p:pic>
          <p:nvPicPr>
            <p:cNvPr id="60438" name="Picture 22" descr="eivyrul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584" y="0"/>
              <a:ext cx="2580" cy="288"/>
            </a:xfrm>
            <a:prstGeom prst="rect">
              <a:avLst/>
            </a:prstGeom>
            <a:noFill/>
          </p:spPr>
        </p:pic>
        <p:pic>
          <p:nvPicPr>
            <p:cNvPr id="60439" name="Picture 23" descr="eivyrul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180" y="0"/>
              <a:ext cx="2580" cy="288"/>
            </a:xfrm>
            <a:prstGeom prst="rect">
              <a:avLst/>
            </a:prstGeom>
            <a:noFill/>
          </p:spPr>
        </p:pic>
      </p:grpSp>
      <p:grpSp>
        <p:nvGrpSpPr>
          <p:cNvPr id="60440" name="Group 24"/>
          <p:cNvGrpSpPr>
            <a:grpSpLocks/>
          </p:cNvGrpSpPr>
          <p:nvPr/>
        </p:nvGrpSpPr>
        <p:grpSpPr bwMode="auto">
          <a:xfrm>
            <a:off x="0" y="6400800"/>
            <a:ext cx="9144000" cy="457200"/>
            <a:chOff x="0" y="0"/>
            <a:chExt cx="5760" cy="288"/>
          </a:xfrm>
        </p:grpSpPr>
        <p:pic>
          <p:nvPicPr>
            <p:cNvPr id="60441" name="Picture 25" descr="eivyrul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2580" cy="288"/>
            </a:xfrm>
            <a:prstGeom prst="rect">
              <a:avLst/>
            </a:prstGeom>
            <a:noFill/>
          </p:spPr>
        </p:pic>
        <p:pic>
          <p:nvPicPr>
            <p:cNvPr id="60442" name="Picture 26" descr="eivyrul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584" y="0"/>
              <a:ext cx="2580" cy="288"/>
            </a:xfrm>
            <a:prstGeom prst="rect">
              <a:avLst/>
            </a:prstGeom>
            <a:noFill/>
          </p:spPr>
        </p:pic>
        <p:pic>
          <p:nvPicPr>
            <p:cNvPr id="60443" name="Picture 27" descr="eivyrul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180" y="0"/>
              <a:ext cx="2580" cy="288"/>
            </a:xfrm>
            <a:prstGeom prst="rect">
              <a:avLst/>
            </a:prstGeom>
            <a:noFill/>
          </p:spPr>
        </p:pic>
      </p:grpSp>
      <p:sp>
        <p:nvSpPr>
          <p:cNvPr id="60447" name="Text Box 31"/>
          <p:cNvSpPr txBox="1">
            <a:spLocks noChangeArrowheads="1"/>
          </p:cNvSpPr>
          <p:nvPr/>
        </p:nvSpPr>
        <p:spPr bwMode="auto">
          <a:xfrm>
            <a:off x="228600" y="1143000"/>
            <a:ext cx="8688388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en-US" sz="2800"/>
              <a:t>2/ Em hãy bày tỏ thái độ của mình về các ý kiến dưới </a:t>
            </a:r>
          </a:p>
          <a:p>
            <a:pPr marL="342900" indent="-342900"/>
            <a:r>
              <a:rPr lang="en-US" sz="2800"/>
              <a:t>Đây ( tán thành, phân vân hay không tán thành) :</a:t>
            </a:r>
          </a:p>
        </p:txBody>
      </p:sp>
      <p:grpSp>
        <p:nvGrpSpPr>
          <p:cNvPr id="60448" name="Group 32"/>
          <p:cNvGrpSpPr>
            <a:grpSpLocks/>
          </p:cNvGrpSpPr>
          <p:nvPr/>
        </p:nvGrpSpPr>
        <p:grpSpPr bwMode="auto">
          <a:xfrm>
            <a:off x="381000" y="3200400"/>
            <a:ext cx="533400" cy="533400"/>
            <a:chOff x="192" y="2832"/>
            <a:chExt cx="336" cy="336"/>
          </a:xfrm>
        </p:grpSpPr>
        <p:sp>
          <p:nvSpPr>
            <p:cNvPr id="60449" name="Oval 33"/>
            <p:cNvSpPr>
              <a:spLocks noChangeArrowheads="1"/>
            </p:cNvSpPr>
            <p:nvPr/>
          </p:nvSpPr>
          <p:spPr bwMode="auto">
            <a:xfrm>
              <a:off x="192" y="2832"/>
              <a:ext cx="336" cy="336"/>
            </a:xfrm>
            <a:prstGeom prst="ellipse">
              <a:avLst/>
            </a:prstGeom>
            <a:noFill/>
            <a:ln w="38100">
              <a:solidFill>
                <a:srgbClr val="0000CC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60450" name="WordArt 34"/>
            <p:cNvSpPr>
              <a:spLocks noChangeArrowheads="1" noChangeShapeType="1" noTextEdit="1"/>
            </p:cNvSpPr>
            <p:nvPr/>
          </p:nvSpPr>
          <p:spPr bwMode="auto">
            <a:xfrm>
              <a:off x="288" y="2904"/>
              <a:ext cx="153" cy="21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vi-VN" sz="3600" kern="10" dirty="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</a:rPr>
                <a:t>Đ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60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04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04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04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04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8" grpId="0"/>
      <p:bldP spid="6044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762" name="Picture 2" descr="birthd_00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1143000"/>
            <a:ext cx="20574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Picture 3" descr="disney-babies-piglet-christmas-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-104775" y="2133600"/>
            <a:ext cx="2924175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7764" name="WordArt 4"/>
          <p:cNvSpPr>
            <a:spLocks noChangeArrowheads="1" noChangeShapeType="1" noTextEdit="1"/>
          </p:cNvSpPr>
          <p:nvPr/>
        </p:nvSpPr>
        <p:spPr bwMode="auto">
          <a:xfrm rot="-961653">
            <a:off x="2362200" y="1828800"/>
            <a:ext cx="6713538" cy="2274888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vi-VN" sz="3600" b="1" kern="10" dirty="0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14999">
                      <a:srgbClr val="66008F"/>
                    </a:gs>
                    <a:gs pos="32500">
                      <a:srgbClr val="BA0066"/>
                    </a:gs>
                    <a:gs pos="45000">
                      <a:srgbClr val="FF0000"/>
                    </a:gs>
                    <a:gs pos="50000">
                      <a:srgbClr val="FF8200"/>
                    </a:gs>
                    <a:gs pos="55000">
                      <a:srgbClr val="FF0000"/>
                    </a:gs>
                    <a:gs pos="67500">
                      <a:srgbClr val="BA0066"/>
                    </a:gs>
                    <a:gs pos="85001">
                      <a:srgbClr val="66008F"/>
                    </a:gs>
                    <a:gs pos="100000">
                      <a:srgbClr val="000082"/>
                    </a:gs>
                  </a:gsLst>
                  <a:lin ang="3660000" scaled="1"/>
                </a:gra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VNI-Ariston"/>
              </a:rPr>
              <a:t>Chúc mừng chiến thắng!</a:t>
            </a:r>
            <a:endParaRPr lang="vi-VN" sz="3600" b="1" kern="10" dirty="0">
              <a:ln w="12700">
                <a:solidFill>
                  <a:schemeClr val="tx1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000082"/>
                  </a:gs>
                  <a:gs pos="14999">
                    <a:srgbClr val="66008F"/>
                  </a:gs>
                  <a:gs pos="32500">
                    <a:srgbClr val="BA0066"/>
                  </a:gs>
                  <a:gs pos="45000">
                    <a:srgbClr val="FF0000"/>
                  </a:gs>
                  <a:gs pos="50000">
                    <a:srgbClr val="FF8200"/>
                  </a:gs>
                  <a:gs pos="55000">
                    <a:srgbClr val="FF0000"/>
                  </a:gs>
                  <a:gs pos="67500">
                    <a:srgbClr val="BA0066"/>
                  </a:gs>
                  <a:gs pos="85001">
                    <a:srgbClr val="66008F"/>
                  </a:gs>
                  <a:gs pos="100000">
                    <a:srgbClr val="000082"/>
                  </a:gs>
                </a:gsLst>
                <a:lin ang="3660000" scaled="1"/>
              </a:gra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VNI-Ariston"/>
            </a:endParaRPr>
          </a:p>
        </p:txBody>
      </p:sp>
      <p:pic>
        <p:nvPicPr>
          <p:cNvPr id="9221" name="Picture 5" descr="3d butterfl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222916">
            <a:off x="4953000" y="4343400"/>
            <a:ext cx="8382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6" descr="3d butterfl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222916">
            <a:off x="4114800" y="990600"/>
            <a:ext cx="8382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3" name="Picture 7" descr="3d butterfl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222916">
            <a:off x="8305800" y="685800"/>
            <a:ext cx="8382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4" name="Picture 8" descr="3d butterfl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222916">
            <a:off x="2895600" y="2133600"/>
            <a:ext cx="8382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5" name="Picture 9" descr="3d butterfl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222916">
            <a:off x="7620000" y="4191000"/>
            <a:ext cx="8382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6" name="Picture 10" descr="3d butterfl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222916">
            <a:off x="4724400" y="2209800"/>
            <a:ext cx="8382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7" name="Picture 11" descr="3d butterfl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222916">
            <a:off x="6248400" y="609600"/>
            <a:ext cx="8382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8" name="Picture 12" descr="3d butterfl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222916">
            <a:off x="3124200" y="5257800"/>
            <a:ext cx="8382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9" name="Picture 13" descr="3d butterfl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222916">
            <a:off x="6477000" y="5334000"/>
            <a:ext cx="8382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1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6" dur="1000" fill="hold"/>
                                        <p:tgtEl>
                                          <p:spTgt spid="1177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A3716"/>
                                      </p:to>
                                    </p:animClr>
                                    <p:set>
                                      <p:cBhvr>
                                        <p:cTn id="7" dur="1000" fill="hold"/>
                                        <p:tgtEl>
                                          <p:spTgt spid="1177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tar tre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049 0.03635 C 0.01979 0.01875 0.02014 0.00093 0.0184 -0.01643 C 0.01719 -0.0287 -0.00017 -0.03564 -0.0066 -0.04143 C -0.01562 -0.04051 -0.02483 -0.04166 -0.03368 -0.03865 C -0.03646 -0.03773 -0.03976 -0.03426 -0.03993 -0.03032 C -0.04167 -0.00439 -0.04288 0.04098 -0.02326 0.05857 C -0.00868 0.05764 0.00642 0.06111 0.02049 0.05579 C 0.02535 0.05394 0.02882 0.03912 0.02882 0.03936 C 0.02813 0.02061 0.02917 0.00186 0.02674 -0.01643 C 0.02622 -0.02037 0.02274 -0.02222 0.02049 -0.02477 C 0.01337 -0.03264 0.00208 -0.0375 -0.0066 -0.04143 C -0.0217 -0.03935 -0.03108 -0.04375 -0.03576 -0.02477 C -0.03507 -0.00625 -0.03611 0.0125 -0.03368 0.03079 C -0.03247 0.03982 -0.01493 0.0419 -0.01493 0.04213 C 0.02292 0.0382 0.00799 0.04723 0.02049 0.02246 C 0.01875 -0.00301 0.02188 -0.00949 0.00799 -0.02199 C -0.02604 -0.01828 -0.0191 -0.02523 -0.0191 0.01968 L 0.01424 0.00857 L -0.00451 0.01135 L -0.0191 -0.01643 L 0.02465 0.00579 L 0.02049 0.03635 Z " pathEditMode="relative" rAng="0" ptsTypes="ffffffffffffffffAAAAAf">
                                      <p:cBhvr>
                                        <p:cTn id="9" dur="2000" fill="hold"/>
                                        <p:tgtEl>
                                          <p:spTgt spid="1177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" y="-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WordArt 4"/>
          <p:cNvSpPr>
            <a:spLocks noChangeArrowheads="1" noChangeShapeType="1" noTextEdit="1"/>
          </p:cNvSpPr>
          <p:nvPr/>
        </p:nvSpPr>
        <p:spPr bwMode="auto">
          <a:xfrm>
            <a:off x="533400" y="457200"/>
            <a:ext cx="1600200" cy="781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vi-VN" sz="2400" b="1" kern="10">
                <a:ln w="9525">
                  <a:round/>
                  <a:headEnd/>
                  <a:tailEnd/>
                </a:ln>
                <a:solidFill>
                  <a:schemeClr val="hlink">
                    <a:alpha val="96001"/>
                  </a:schemeClr>
                </a:solidFill>
              </a:rPr>
              <a:t>Troø chôi 2:</a:t>
            </a:r>
          </a:p>
        </p:txBody>
      </p:sp>
      <p:sp>
        <p:nvSpPr>
          <p:cNvPr id="7178" name="WordArt 10"/>
          <p:cNvSpPr>
            <a:spLocks noChangeArrowheads="1" noChangeShapeType="1" noTextEdit="1"/>
          </p:cNvSpPr>
          <p:nvPr/>
        </p:nvSpPr>
        <p:spPr bwMode="auto">
          <a:xfrm>
            <a:off x="1219200" y="1371600"/>
            <a:ext cx="7239000" cy="1524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 dirty="0" smtClean="0">
                <a:ln w="38100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9900"/>
                    </a:gs>
                    <a:gs pos="100000">
                      <a:srgbClr val="00002E"/>
                    </a:gs>
                  </a:gsLst>
                  <a:lin ang="540000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riston"/>
              </a:rPr>
              <a:t>“Bạn xử lý </a:t>
            </a:r>
            <a:r>
              <a:rPr lang="vi-VN" sz="3600" kern="10" dirty="0">
                <a:ln w="38100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9900"/>
                    </a:gs>
                    <a:gs pos="100000">
                      <a:srgbClr val="00002E"/>
                    </a:gs>
                  </a:gsLst>
                  <a:lin ang="540000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riston"/>
              </a:rPr>
              <a:t>ra sao ?"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 rot="10800000">
            <a:off x="381000" y="3048000"/>
            <a:ext cx="83851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rot="10800000"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SG">
              <a:latin typeface="Tahoma" pitchFamily="34" charset="0"/>
            </a:endParaRP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228600" y="3381375"/>
            <a:ext cx="86106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err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600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600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3600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sz="3600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600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600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600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3600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600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3600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sau</a:t>
            </a:r>
            <a:endParaRPr lang="en-US" sz="3600" dirty="0">
              <a:solidFill>
                <a:srgbClr val="3333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26" name="Picture 6" descr="Fairy7b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33800" y="5233988"/>
            <a:ext cx="1652588" cy="162401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 animBg="1"/>
      <p:bldP spid="7178" grpId="0" animBg="1"/>
      <p:bldP spid="3072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304800" y="838200"/>
            <a:ext cx="8534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u="sng">
                <a:solidFill>
                  <a:srgbClr val="FF0066"/>
                </a:solidFill>
                <a:latin typeface="VNI-Times" pitchFamily="2" charset="0"/>
              </a:rPr>
              <a:t>Tình huoáng 1</a:t>
            </a:r>
            <a:r>
              <a:rPr lang="en-US" sz="3200">
                <a:solidFill>
                  <a:srgbClr val="FF0066"/>
                </a:solidFill>
                <a:latin typeface="VNI-Times" pitchFamily="2" charset="0"/>
              </a:rPr>
              <a:t>: </a:t>
            </a:r>
            <a:br>
              <a:rPr lang="en-US" sz="3200">
                <a:solidFill>
                  <a:srgbClr val="FF0066"/>
                </a:solidFill>
                <a:latin typeface="VNI-Times" pitchFamily="2" charset="0"/>
              </a:rPr>
            </a:br>
            <a:r>
              <a:rPr lang="en-US" sz="3200">
                <a:solidFill>
                  <a:srgbClr val="FF0066"/>
                </a:solidFill>
                <a:latin typeface="VNI-Times" pitchFamily="2" charset="0"/>
              </a:rPr>
              <a:t>   Em kh</a:t>
            </a:r>
            <a:r>
              <a:rPr lang="en-US" sz="3200">
                <a:solidFill>
                  <a:srgbClr val="FF0066"/>
                </a:solidFill>
                <a:latin typeface="Times New Roman" pitchFamily="18" charset="0"/>
              </a:rPr>
              <a:t>ông làm được bài trong giờ kiểm tra ?</a:t>
            </a:r>
            <a:endParaRPr lang="en-US" sz="3200">
              <a:solidFill>
                <a:srgbClr val="FF0066"/>
              </a:solidFill>
              <a:latin typeface="VNI-Times" pitchFamily="2" charset="0"/>
            </a:endParaRPr>
          </a:p>
        </p:txBody>
      </p:sp>
      <p:pic>
        <p:nvPicPr>
          <p:cNvPr id="11269" name="Picture 5" descr="holl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4572000" cy="228600"/>
          </a:xfrm>
          <a:prstGeom prst="rect">
            <a:avLst/>
          </a:prstGeom>
          <a:noFill/>
        </p:spPr>
      </p:pic>
      <p:pic>
        <p:nvPicPr>
          <p:cNvPr id="11271" name="Picture 7" descr="holl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0"/>
            <a:ext cx="4572000" cy="228600"/>
          </a:xfrm>
          <a:prstGeom prst="rect">
            <a:avLst/>
          </a:prstGeom>
          <a:noFill/>
        </p:spPr>
      </p:pic>
      <p:pic>
        <p:nvPicPr>
          <p:cNvPr id="11272" name="Picture 8" descr="holl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629400"/>
            <a:ext cx="4572000" cy="228600"/>
          </a:xfrm>
          <a:prstGeom prst="rect">
            <a:avLst/>
          </a:prstGeom>
          <a:noFill/>
        </p:spPr>
      </p:pic>
      <p:pic>
        <p:nvPicPr>
          <p:cNvPr id="11273" name="Picture 9" descr="holl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6629400"/>
            <a:ext cx="4572000" cy="228600"/>
          </a:xfrm>
          <a:prstGeom prst="rect">
            <a:avLst/>
          </a:prstGeom>
          <a:noFill/>
        </p:spPr>
      </p:pic>
      <p:pic>
        <p:nvPicPr>
          <p:cNvPr id="11274" name="Picture 1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38400" y="2514600"/>
            <a:ext cx="4114800" cy="273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2"/>
          <p:cNvSpPr txBox="1">
            <a:spLocks noChangeArrowheads="1"/>
          </p:cNvSpPr>
          <p:nvPr/>
        </p:nvSpPr>
        <p:spPr bwMode="auto">
          <a:xfrm>
            <a:off x="304800" y="1828800"/>
            <a:ext cx="8534400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u="sng">
                <a:solidFill>
                  <a:srgbClr val="FF0066"/>
                </a:solidFill>
                <a:latin typeface="VNI-Times" pitchFamily="2" charset="0"/>
              </a:rPr>
              <a:t>Tình huoáng 2</a:t>
            </a:r>
            <a:r>
              <a:rPr lang="en-US" sz="3200">
                <a:solidFill>
                  <a:srgbClr val="FF0066"/>
                </a:solidFill>
                <a:latin typeface="VNI-Times" pitchFamily="2" charset="0"/>
              </a:rPr>
              <a:t> :</a:t>
            </a:r>
            <a:br>
              <a:rPr lang="en-US" sz="3200">
                <a:solidFill>
                  <a:srgbClr val="FF0066"/>
                </a:solidFill>
                <a:latin typeface="VNI-Times" pitchFamily="2" charset="0"/>
              </a:rPr>
            </a:br>
            <a:r>
              <a:rPr lang="en-US" sz="3200">
                <a:solidFill>
                  <a:srgbClr val="FF0066"/>
                </a:solidFill>
                <a:latin typeface="VNI-Times" pitchFamily="2" charset="0"/>
              </a:rPr>
              <a:t>   Em bị đ</a:t>
            </a:r>
            <a:r>
              <a:rPr lang="en-US" sz="3200">
                <a:solidFill>
                  <a:srgbClr val="FF0066"/>
                </a:solidFill>
                <a:latin typeface="Times New Roman" pitchFamily="18" charset="0"/>
              </a:rPr>
              <a:t>iểm kém nhưng cô giáo lại ghi nhầm vào sổ là điểm giỏi ?</a:t>
            </a:r>
            <a:endParaRPr lang="en-US" sz="3200">
              <a:solidFill>
                <a:srgbClr val="3333FF"/>
              </a:solidFill>
              <a:latin typeface="VNI-Times" pitchFamily="2" charset="0"/>
            </a:endParaRPr>
          </a:p>
        </p:txBody>
      </p:sp>
      <p:pic>
        <p:nvPicPr>
          <p:cNvPr id="52227" name="Picture 3" descr="holl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4572000" cy="228600"/>
          </a:xfrm>
          <a:prstGeom prst="rect">
            <a:avLst/>
          </a:prstGeom>
          <a:noFill/>
        </p:spPr>
      </p:pic>
      <p:pic>
        <p:nvPicPr>
          <p:cNvPr id="52228" name="Picture 4" descr="holl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0"/>
            <a:ext cx="4572000" cy="228600"/>
          </a:xfrm>
          <a:prstGeom prst="rect">
            <a:avLst/>
          </a:prstGeom>
          <a:noFill/>
        </p:spPr>
      </p:pic>
      <p:pic>
        <p:nvPicPr>
          <p:cNvPr id="52229" name="Picture 5" descr="holl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629400"/>
            <a:ext cx="4572000" cy="228600"/>
          </a:xfrm>
          <a:prstGeom prst="rect">
            <a:avLst/>
          </a:prstGeom>
          <a:noFill/>
        </p:spPr>
      </p:pic>
      <p:pic>
        <p:nvPicPr>
          <p:cNvPr id="52230" name="Picture 6" descr="holl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6629400"/>
            <a:ext cx="4572000" cy="228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22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ext Box 2"/>
          <p:cNvSpPr txBox="1">
            <a:spLocks noChangeArrowheads="1"/>
          </p:cNvSpPr>
          <p:nvPr/>
        </p:nvSpPr>
        <p:spPr bwMode="auto">
          <a:xfrm>
            <a:off x="381000" y="2057400"/>
            <a:ext cx="8534400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u="sng">
                <a:solidFill>
                  <a:srgbClr val="FF0066"/>
                </a:solidFill>
                <a:latin typeface="VNI-Times" pitchFamily="2" charset="0"/>
              </a:rPr>
              <a:t>Tình huoáng 3</a:t>
            </a:r>
            <a:r>
              <a:rPr lang="en-US" sz="3200">
                <a:solidFill>
                  <a:srgbClr val="FF0066"/>
                </a:solidFill>
                <a:latin typeface="VNI-Times" pitchFamily="2" charset="0"/>
              </a:rPr>
              <a:t> :</a:t>
            </a:r>
            <a:br>
              <a:rPr lang="en-US" sz="3200">
                <a:solidFill>
                  <a:srgbClr val="FF0066"/>
                </a:solidFill>
                <a:latin typeface="VNI-Times" pitchFamily="2" charset="0"/>
              </a:rPr>
            </a:br>
            <a:r>
              <a:rPr lang="en-US" sz="3200">
                <a:solidFill>
                  <a:srgbClr val="FF0066"/>
                </a:solidFill>
                <a:latin typeface="VNI-Times" pitchFamily="2" charset="0"/>
              </a:rPr>
              <a:t>    Trong giờ kiểm tra, bạn ngồi </a:t>
            </a:r>
            <a:r>
              <a:rPr lang="en-US" sz="3200">
                <a:solidFill>
                  <a:srgbClr val="FF0066"/>
                </a:solidFill>
                <a:latin typeface="Times New Roman" pitchFamily="18" charset="0"/>
              </a:rPr>
              <a:t>bên</a:t>
            </a:r>
            <a:r>
              <a:rPr lang="en-US" sz="3200">
                <a:solidFill>
                  <a:srgbClr val="FF0066"/>
                </a:solidFill>
                <a:latin typeface="VNI-Times" pitchFamily="2" charset="0"/>
              </a:rPr>
              <a:t> cạnh kh</a:t>
            </a:r>
            <a:r>
              <a:rPr lang="en-US" sz="3200">
                <a:solidFill>
                  <a:srgbClr val="FF0066"/>
                </a:solidFill>
                <a:latin typeface="Times New Roman" pitchFamily="18" charset="0"/>
              </a:rPr>
              <a:t>ông làm được bài và cầu cứu em ?</a:t>
            </a:r>
            <a:endParaRPr lang="en-US" sz="3200">
              <a:solidFill>
                <a:srgbClr val="3333FF"/>
              </a:solidFill>
              <a:latin typeface="VNI-Times" pitchFamily="2" charset="0"/>
            </a:endParaRPr>
          </a:p>
        </p:txBody>
      </p:sp>
      <p:pic>
        <p:nvPicPr>
          <p:cNvPr id="62467" name="Picture 3" descr="holl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4572000" cy="228600"/>
          </a:xfrm>
          <a:prstGeom prst="rect">
            <a:avLst/>
          </a:prstGeom>
          <a:noFill/>
        </p:spPr>
      </p:pic>
      <p:pic>
        <p:nvPicPr>
          <p:cNvPr id="62468" name="Picture 4" descr="holl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0"/>
            <a:ext cx="4572000" cy="228600"/>
          </a:xfrm>
          <a:prstGeom prst="rect">
            <a:avLst/>
          </a:prstGeom>
          <a:noFill/>
        </p:spPr>
      </p:pic>
      <p:pic>
        <p:nvPicPr>
          <p:cNvPr id="62469" name="Picture 5" descr="holl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629400"/>
            <a:ext cx="4572000" cy="228600"/>
          </a:xfrm>
          <a:prstGeom prst="rect">
            <a:avLst/>
          </a:prstGeom>
          <a:noFill/>
        </p:spPr>
      </p:pic>
      <p:pic>
        <p:nvPicPr>
          <p:cNvPr id="62470" name="Picture 6" descr="holl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6629400"/>
            <a:ext cx="4572000" cy="228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24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2"/>
          <p:cNvSpPr txBox="1">
            <a:spLocks noChangeArrowheads="1"/>
          </p:cNvSpPr>
          <p:nvPr/>
        </p:nvSpPr>
        <p:spPr bwMode="auto">
          <a:xfrm>
            <a:off x="304800" y="2362200"/>
            <a:ext cx="8534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>
                <a:solidFill>
                  <a:srgbClr val="3333FF"/>
                </a:solidFill>
                <a:latin typeface="VNI-Times" pitchFamily="2" charset="0"/>
              </a:rPr>
              <a:t> 4/ Em h</a:t>
            </a:r>
            <a:r>
              <a:rPr lang="en-US" sz="3200">
                <a:solidFill>
                  <a:srgbClr val="3333FF"/>
                </a:solidFill>
                <a:latin typeface="Times New Roman" pitchFamily="18" charset="0"/>
              </a:rPr>
              <a:t>ãy kể lại những mẩu chuyện, tấm gương về trung thực trong học tập mà em biết ?</a:t>
            </a:r>
            <a:endParaRPr lang="en-US" sz="3200">
              <a:solidFill>
                <a:srgbClr val="3333FF"/>
              </a:solidFill>
              <a:latin typeface="VNI-Times" pitchFamily="2" charset="0"/>
            </a:endParaRPr>
          </a:p>
        </p:txBody>
      </p:sp>
      <p:pic>
        <p:nvPicPr>
          <p:cNvPr id="63491" name="Picture 3" descr="holl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4572000" cy="228600"/>
          </a:xfrm>
          <a:prstGeom prst="rect">
            <a:avLst/>
          </a:prstGeom>
          <a:noFill/>
        </p:spPr>
      </p:pic>
      <p:pic>
        <p:nvPicPr>
          <p:cNvPr id="63492" name="Picture 4" descr="holl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0"/>
            <a:ext cx="4572000" cy="228600"/>
          </a:xfrm>
          <a:prstGeom prst="rect">
            <a:avLst/>
          </a:prstGeom>
          <a:noFill/>
        </p:spPr>
      </p:pic>
      <p:pic>
        <p:nvPicPr>
          <p:cNvPr id="63493" name="Picture 5" descr="holl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629400"/>
            <a:ext cx="4572000" cy="228600"/>
          </a:xfrm>
          <a:prstGeom prst="rect">
            <a:avLst/>
          </a:prstGeom>
          <a:noFill/>
        </p:spPr>
      </p:pic>
      <p:pic>
        <p:nvPicPr>
          <p:cNvPr id="63494" name="Picture 6" descr="holl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6629400"/>
            <a:ext cx="4572000" cy="228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34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2895600" y="609600"/>
            <a:ext cx="3048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u="sng" dirty="0" err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sz="3600" b="1" u="sng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đức</a:t>
            </a:r>
            <a:endParaRPr lang="en-US" sz="3600" b="1" u="sng" dirty="0">
              <a:solidFill>
                <a:srgbClr val="3333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990" name="WordArt 6"/>
          <p:cNvSpPr>
            <a:spLocks noChangeArrowheads="1" noChangeShapeType="1" noTextEdit="1"/>
          </p:cNvSpPr>
          <p:nvPr/>
        </p:nvSpPr>
        <p:spPr bwMode="auto">
          <a:xfrm>
            <a:off x="838200" y="1828800"/>
            <a:ext cx="7543800" cy="952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15000">
                      <a:srgbClr val="66008F"/>
                    </a:gs>
                    <a:gs pos="32499">
                      <a:srgbClr val="BA0066"/>
                    </a:gs>
                    <a:gs pos="45000">
                      <a:srgbClr val="FF0000"/>
                    </a:gs>
                    <a:gs pos="50000">
                      <a:srgbClr val="FF8200"/>
                    </a:gs>
                    <a:gs pos="55001">
                      <a:srgbClr val="FF0000"/>
                    </a:gs>
                    <a:gs pos="67501">
                      <a:srgbClr val="BA0066"/>
                    </a:gs>
                    <a:gs pos="85000">
                      <a:srgbClr val="66008F"/>
                    </a:gs>
                    <a:gs pos="100000">
                      <a:srgbClr val="000082"/>
                    </a:gs>
                  </a:gsLst>
                  <a:lin ang="2700000" scaled="1"/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Trung thực trong học tập</a:t>
            </a:r>
            <a:endParaRPr lang="vi-VN" sz="3600" kern="1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000082"/>
                  </a:gs>
                  <a:gs pos="15000">
                    <a:srgbClr val="66008F"/>
                  </a:gs>
                  <a:gs pos="32499">
                    <a:srgbClr val="BA0066"/>
                  </a:gs>
                  <a:gs pos="45000">
                    <a:srgbClr val="FF0000"/>
                  </a:gs>
                  <a:gs pos="50000">
                    <a:srgbClr val="FF8200"/>
                  </a:gs>
                  <a:gs pos="55001">
                    <a:srgbClr val="FF0000"/>
                  </a:gs>
                  <a:gs pos="67501">
                    <a:srgbClr val="BA0066"/>
                  </a:gs>
                  <a:gs pos="85000">
                    <a:srgbClr val="66008F"/>
                  </a:gs>
                  <a:gs pos="100000">
                    <a:srgbClr val="000082"/>
                  </a:gs>
                </a:gsLst>
                <a:lin ang="2700000" scaled="1"/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5128" name="Picture 8" descr="Easterbord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76400" y="5649913"/>
            <a:ext cx="5181600" cy="1208087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19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09600"/>
            <a:ext cx="9144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3253" name="Text Box 5"/>
          <p:cNvSpPr txBox="1">
            <a:spLocks noChangeArrowheads="1"/>
          </p:cNvSpPr>
          <p:nvPr/>
        </p:nvSpPr>
        <p:spPr bwMode="auto">
          <a:xfrm>
            <a:off x="381000" y="0"/>
            <a:ext cx="19875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/>
              <a:t>Tình huống</a:t>
            </a:r>
          </a:p>
        </p:txBody>
      </p:sp>
      <p:sp>
        <p:nvSpPr>
          <p:cNvPr id="53254" name="Text Box 6"/>
          <p:cNvSpPr txBox="1">
            <a:spLocks noChangeArrowheads="1"/>
          </p:cNvSpPr>
          <p:nvPr/>
        </p:nvSpPr>
        <p:spPr bwMode="auto">
          <a:xfrm>
            <a:off x="49213" y="5867400"/>
            <a:ext cx="9094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   Hôm qua, Long mải chơi, quên sưu tầm tranh, ảnh phục vụ cho </a:t>
            </a:r>
          </a:p>
          <a:p>
            <a:r>
              <a:rPr lang="en-US" sz="2400"/>
              <a:t>bài học. Sáng nay đến lớp, Long mới nhớ và rất lo lắng…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Picture 4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4275" name="Text Box 5"/>
          <p:cNvSpPr txBox="1">
            <a:spLocks noChangeArrowheads="1"/>
          </p:cNvSpPr>
          <p:nvPr/>
        </p:nvSpPr>
        <p:spPr bwMode="auto">
          <a:xfrm>
            <a:off x="381000" y="1752600"/>
            <a:ext cx="83058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3333FF"/>
                </a:solidFill>
              </a:rPr>
              <a:t> 1/ Theo em, bạn Long có thể có những cách giải quyết như thế nào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54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2" name="Picture 4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323" name="Text Box 5"/>
          <p:cNvSpPr txBox="1">
            <a:spLocks noChangeArrowheads="1"/>
          </p:cNvSpPr>
          <p:nvPr/>
        </p:nvSpPr>
        <p:spPr bwMode="auto">
          <a:xfrm>
            <a:off x="533400" y="1371600"/>
            <a:ext cx="83058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3333FF"/>
                </a:solidFill>
              </a:rPr>
              <a:t> 2/ Nếu em là bạn Long, em sẽ làm gì ? Vì sao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56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370" name="Picture 4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8371" name="Text Box 5"/>
          <p:cNvSpPr txBox="1">
            <a:spLocks noChangeArrowheads="1"/>
          </p:cNvSpPr>
          <p:nvPr/>
        </p:nvSpPr>
        <p:spPr bwMode="auto">
          <a:xfrm>
            <a:off x="381000" y="1752600"/>
            <a:ext cx="8305800" cy="28448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3333FF"/>
                </a:solidFill>
              </a:rPr>
              <a:t>   </a:t>
            </a:r>
            <a:r>
              <a:rPr lang="en-US" sz="4000" b="1">
                <a:solidFill>
                  <a:srgbClr val="CC0000"/>
                </a:solidFill>
              </a:rPr>
              <a:t>Trung thực trong học tập là thể hiện lòng tự trọng.</a:t>
            </a:r>
          </a:p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CC0000"/>
                </a:solidFill>
              </a:rPr>
              <a:t>    Trung thực trong học tập, em sẽ được mọi người quý mến.</a:t>
            </a:r>
          </a:p>
        </p:txBody>
      </p:sp>
      <p:sp>
        <p:nvSpPr>
          <p:cNvPr id="58372" name="WordArt 4"/>
          <p:cNvSpPr>
            <a:spLocks noChangeArrowheads="1" noChangeShapeType="1" noTextEdit="1"/>
          </p:cNvSpPr>
          <p:nvPr/>
        </p:nvSpPr>
        <p:spPr bwMode="auto">
          <a:xfrm>
            <a:off x="457200" y="228600"/>
            <a:ext cx="1638300" cy="117792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vi-VN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Arial"/>
                <a:cs typeface="Arial"/>
              </a:rPr>
              <a:t>Ghi nhớ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2286000"/>
            <a:ext cx="7467600" cy="762000"/>
          </a:xfrm>
          <a:solidFill>
            <a:schemeClr val="bg1"/>
          </a:solidFill>
        </p:spPr>
        <p:txBody>
          <a:bodyPr/>
          <a:lstStyle/>
          <a:p>
            <a:r>
              <a:rPr lang="en-US" b="1" u="sng">
                <a:solidFill>
                  <a:srgbClr val="0066FF"/>
                </a:solidFill>
                <a:latin typeface="VNI-Helve" pitchFamily="2" charset="0"/>
              </a:rPr>
              <a:t>Troø chôi 1</a:t>
            </a:r>
            <a:r>
              <a:rPr lang="en-US">
                <a:solidFill>
                  <a:srgbClr val="0066FF"/>
                </a:solidFill>
                <a:latin typeface="VNI-Helve" pitchFamily="2" charset="0"/>
              </a:rPr>
              <a:t>:</a:t>
            </a:r>
            <a:r>
              <a:rPr lang="en-US">
                <a:solidFill>
                  <a:srgbClr val="006600"/>
                </a:solidFill>
                <a:latin typeface="VNI-Helve" pitchFamily="2" charset="0"/>
              </a:rPr>
              <a:t> </a:t>
            </a:r>
            <a:r>
              <a:rPr lang="en-US" b="1">
                <a:solidFill>
                  <a:srgbClr val="FF9933"/>
                </a:solidFill>
                <a:latin typeface="VNI-Helve" pitchFamily="2" charset="0"/>
              </a:rPr>
              <a:t>Baïn choïn theá naøo ?</a:t>
            </a:r>
          </a:p>
        </p:txBody>
      </p:sp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609600" y="3276600"/>
            <a:ext cx="7467600" cy="685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 b="1" u="sng">
                <a:solidFill>
                  <a:srgbClr val="0066FF"/>
                </a:solidFill>
                <a:latin typeface="VNI-Helve" pitchFamily="2" charset="0"/>
              </a:rPr>
              <a:t>Troø chôi 2</a:t>
            </a:r>
            <a:r>
              <a:rPr lang="en-US" sz="3200" b="1">
                <a:solidFill>
                  <a:srgbClr val="0066FF"/>
                </a:solidFill>
                <a:latin typeface="VNI-Helve" pitchFamily="2" charset="0"/>
              </a:rPr>
              <a:t>:</a:t>
            </a:r>
            <a:r>
              <a:rPr lang="en-US" sz="3200">
                <a:solidFill>
                  <a:srgbClr val="FFFF00"/>
                </a:solidFill>
                <a:latin typeface="VNI-Helve" pitchFamily="2" charset="0"/>
              </a:rPr>
              <a:t> </a:t>
            </a:r>
            <a:r>
              <a:rPr lang="en-US" sz="3200" b="1">
                <a:solidFill>
                  <a:srgbClr val="FF9933"/>
                </a:solidFill>
                <a:latin typeface="VNI-Helve" pitchFamily="2" charset="0"/>
              </a:rPr>
              <a:t>Baïn xöû lyù ra sao ?</a:t>
            </a:r>
          </a:p>
        </p:txBody>
      </p:sp>
      <p:pic>
        <p:nvPicPr>
          <p:cNvPr id="6151" name="Picture 7" descr="3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57600" y="5438775"/>
            <a:ext cx="1762125" cy="14192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4"/>
          <p:cNvSpPr>
            <a:spLocks noChangeArrowheads="1" noChangeShapeType="1" noTextEdit="1"/>
          </p:cNvSpPr>
          <p:nvPr/>
        </p:nvSpPr>
        <p:spPr bwMode="auto">
          <a:xfrm>
            <a:off x="533400" y="457200"/>
            <a:ext cx="22860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vi-VN" sz="2400" b="1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chemeClr val="bg1"/>
                    </a:gs>
                    <a:gs pos="50000">
                      <a:srgbClr val="008000"/>
                    </a:gs>
                    <a:gs pos="100000">
                      <a:schemeClr val="bg1"/>
                    </a:gs>
                  </a:gsLst>
                  <a:lin ang="2700000" scaled="1"/>
                </a:gradFill>
              </a:rPr>
              <a:t>Trò chơi 1:</a:t>
            </a:r>
            <a:endParaRPr lang="vi-VN" sz="2400" b="1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chemeClr val="bg1"/>
                  </a:gs>
                  <a:gs pos="50000">
                    <a:srgbClr val="008000"/>
                  </a:gs>
                  <a:gs pos="100000">
                    <a:schemeClr val="bg1"/>
                  </a:gs>
                </a:gsLst>
                <a:lin ang="2700000" scaled="1"/>
              </a:gradFill>
            </a:endParaRPr>
          </a:p>
        </p:txBody>
      </p:sp>
      <p:sp>
        <p:nvSpPr>
          <p:cNvPr id="7178" name="WordArt 10"/>
          <p:cNvSpPr>
            <a:spLocks noChangeArrowheads="1" noChangeShapeType="1" noTextEdit="1"/>
          </p:cNvSpPr>
          <p:nvPr/>
        </p:nvSpPr>
        <p:spPr bwMode="auto">
          <a:xfrm>
            <a:off x="1600200" y="1371600"/>
            <a:ext cx="68580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 dirty="0" smtClean="0">
                <a:ln w="38100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9900"/>
                    </a:gs>
                    <a:gs pos="100000">
                      <a:srgbClr val="00002E"/>
                    </a:gs>
                  </a:gsLst>
                  <a:lin ang="540000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Ariston"/>
              </a:rPr>
              <a:t>“Bạn chọn thế nào?"</a:t>
            </a:r>
            <a:endParaRPr lang="vi-VN" sz="3600" kern="10" dirty="0">
              <a:ln w="38100">
                <a:noFill/>
                <a:round/>
                <a:headEnd/>
                <a:tailEnd/>
              </a:ln>
              <a:gradFill rotWithShape="1">
                <a:gsLst>
                  <a:gs pos="0">
                    <a:srgbClr val="FF9900"/>
                  </a:gs>
                  <a:gs pos="100000">
                    <a:srgbClr val="00002E"/>
                  </a:gs>
                </a:gsLst>
                <a:lin ang="540000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VNI-Ariston"/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 rot="10800000">
            <a:off x="381000" y="3048000"/>
            <a:ext cx="83851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rot="10800000"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SG">
              <a:latin typeface="Tahoma" pitchFamily="34" charset="0"/>
            </a:endParaRP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228600" y="3124200"/>
            <a:ext cx="8610600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800" b="1">
                <a:solidFill>
                  <a:srgbClr val="0000FF"/>
                </a:solidFill>
                <a:latin typeface="VNI-Times" pitchFamily="2" charset="0"/>
              </a:rPr>
              <a:t>Trong caùc yù kieán sau, em choïn yù naøo ?</a:t>
            </a:r>
            <a:r>
              <a:rPr lang="en-US" sz="4000">
                <a:solidFill>
                  <a:srgbClr val="0000FF"/>
                </a:solidFill>
                <a:latin typeface="VNI-Times" pitchFamily="2" charset="0"/>
              </a:rPr>
              <a:t> 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  <a:latin typeface="VNI-Times" pitchFamily="2" charset="0"/>
              </a:rPr>
              <a:t>(Neáu ñuùng choïn </a:t>
            </a:r>
            <a:r>
              <a:rPr lang="en-US" sz="3200" b="1">
                <a:solidFill>
                  <a:srgbClr val="FF0066"/>
                </a:solidFill>
                <a:latin typeface="VNI-Times" pitchFamily="2" charset="0"/>
              </a:rPr>
              <a:t>Ñ</a:t>
            </a:r>
            <a:r>
              <a:rPr lang="en-US" sz="3200">
                <a:solidFill>
                  <a:srgbClr val="0000FF"/>
                </a:solidFill>
                <a:latin typeface="VNI-Times" pitchFamily="2" charset="0"/>
              </a:rPr>
              <a:t>, neáu sai</a:t>
            </a:r>
            <a:r>
              <a:rPr lang="en-US" sz="3200">
                <a:solidFill>
                  <a:srgbClr val="FF3300"/>
                </a:solidFill>
                <a:latin typeface="VNI-Times" pitchFamily="2" charset="0"/>
              </a:rPr>
              <a:t> </a:t>
            </a:r>
            <a:r>
              <a:rPr lang="en-US" sz="3200">
                <a:solidFill>
                  <a:srgbClr val="0000FF"/>
                </a:solidFill>
                <a:latin typeface="VNI-Times" pitchFamily="2" charset="0"/>
              </a:rPr>
              <a:t>choïn </a:t>
            </a:r>
            <a:r>
              <a:rPr lang="en-US" sz="3200" b="1">
                <a:solidFill>
                  <a:srgbClr val="FF0066"/>
                </a:solidFill>
                <a:latin typeface="VNI-Times" pitchFamily="2" charset="0"/>
              </a:rPr>
              <a:t>S</a:t>
            </a:r>
            <a:r>
              <a:rPr lang="en-US" sz="3200">
                <a:solidFill>
                  <a:srgbClr val="0000FF"/>
                </a:solidFill>
                <a:latin typeface="VNI-Times" pitchFamily="2" charset="0"/>
              </a:rPr>
              <a:t>.)</a:t>
            </a:r>
            <a:endParaRPr lang="en-US" sz="3200">
              <a:solidFill>
                <a:srgbClr val="0000FF"/>
              </a:solidFill>
              <a:latin typeface="Tahoma" pitchFamily="34" charset="0"/>
            </a:endParaRPr>
          </a:p>
        </p:txBody>
      </p:sp>
      <p:pic>
        <p:nvPicPr>
          <p:cNvPr id="7174" name="Picture 6" descr="Fairy7b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33800" y="5233988"/>
            <a:ext cx="1652588" cy="162401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nimBg="1"/>
      <p:bldP spid="7178" grpId="0" animBg="1"/>
      <p:bldP spid="717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914400" y="1600200"/>
            <a:ext cx="8229600" cy="308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A50021"/>
                </a:solidFill>
                <a:latin typeface="VNI-Times" pitchFamily="2" charset="0"/>
              </a:rPr>
              <a:t>a) Nhắc b</a:t>
            </a:r>
            <a:r>
              <a:rPr lang="en-US" sz="2800">
                <a:solidFill>
                  <a:srgbClr val="A50021"/>
                </a:solidFill>
                <a:latin typeface="Times New Roman" pitchFamily="18" charset="0"/>
              </a:rPr>
              <a:t>ài cho bạn trong giờ kiểm tra</a:t>
            </a:r>
            <a:r>
              <a:rPr lang="en-US" sz="2800">
                <a:solidFill>
                  <a:srgbClr val="A50021"/>
                </a:solidFill>
                <a:latin typeface="VNI-Times" pitchFamily="2" charset="0"/>
              </a:rPr>
              <a:t>.</a:t>
            </a:r>
          </a:p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A50021"/>
                </a:solidFill>
                <a:latin typeface="VNI-Times" pitchFamily="2" charset="0"/>
              </a:rPr>
              <a:t>b) </a:t>
            </a:r>
            <a:r>
              <a:rPr lang="en-US" sz="2800">
                <a:solidFill>
                  <a:srgbClr val="A50021"/>
                </a:solidFill>
                <a:latin typeface="Times New Roman" pitchFamily="18" charset="0"/>
              </a:rPr>
              <a:t>Không làm bài tập mà mượn vở của bạn để chép.</a:t>
            </a:r>
          </a:p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A50021"/>
                </a:solidFill>
                <a:latin typeface="VNI-Times" pitchFamily="2" charset="0"/>
              </a:rPr>
              <a:t>c) </a:t>
            </a:r>
            <a:r>
              <a:rPr lang="en-US" sz="2800">
                <a:solidFill>
                  <a:srgbClr val="A50021"/>
                </a:solidFill>
                <a:latin typeface="Times New Roman" pitchFamily="18" charset="0"/>
              </a:rPr>
              <a:t>Không</a:t>
            </a:r>
            <a:r>
              <a:rPr lang="en-US" sz="2800">
                <a:solidFill>
                  <a:srgbClr val="A50021"/>
                </a:solidFill>
                <a:latin typeface="VNI-Times" pitchFamily="2" charset="0"/>
              </a:rPr>
              <a:t> </a:t>
            </a:r>
            <a:r>
              <a:rPr lang="en-US" sz="2800">
                <a:solidFill>
                  <a:srgbClr val="A50021"/>
                </a:solidFill>
                <a:latin typeface="Times New Roman" pitchFamily="18" charset="0"/>
              </a:rPr>
              <a:t>chép bài của bạn trong giờ kiểm tra.</a:t>
            </a:r>
          </a:p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A50021"/>
                </a:solidFill>
                <a:latin typeface="Times New Roman" pitchFamily="18" charset="0"/>
              </a:rPr>
              <a:t>d) Giấu điểm kém, chỉ báo điểm tốt với bố mẹ.</a:t>
            </a:r>
          </a:p>
          <a:p>
            <a:pPr eaLnBrk="0" hangingPunct="0">
              <a:spcBef>
                <a:spcPct val="50000"/>
              </a:spcBef>
            </a:pPr>
            <a:endParaRPr lang="en-US" sz="2800">
              <a:solidFill>
                <a:srgbClr val="A50021"/>
              </a:solidFill>
              <a:latin typeface="Times New Roman" pitchFamily="18" charset="0"/>
            </a:endParaRPr>
          </a:p>
        </p:txBody>
      </p:sp>
      <p:grpSp>
        <p:nvGrpSpPr>
          <p:cNvPr id="8220" name="Group 28"/>
          <p:cNvGrpSpPr>
            <a:grpSpLocks/>
          </p:cNvGrpSpPr>
          <p:nvPr/>
        </p:nvGrpSpPr>
        <p:grpSpPr bwMode="auto">
          <a:xfrm>
            <a:off x="381000" y="1600200"/>
            <a:ext cx="533400" cy="533400"/>
            <a:chOff x="192" y="984"/>
            <a:chExt cx="336" cy="336"/>
          </a:xfrm>
        </p:grpSpPr>
        <p:sp>
          <p:nvSpPr>
            <p:cNvPr id="8199" name="Oval 7"/>
            <p:cNvSpPr>
              <a:spLocks noChangeArrowheads="1"/>
            </p:cNvSpPr>
            <p:nvPr/>
          </p:nvSpPr>
          <p:spPr bwMode="auto">
            <a:xfrm>
              <a:off x="192" y="984"/>
              <a:ext cx="336" cy="336"/>
            </a:xfrm>
            <a:prstGeom prst="ellipse">
              <a:avLst/>
            </a:prstGeom>
            <a:noFill/>
            <a:ln w="38100">
              <a:solidFill>
                <a:srgbClr val="0000CC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8209" name="WordArt 17"/>
            <p:cNvSpPr>
              <a:spLocks noChangeArrowheads="1" noChangeShapeType="1" noTextEdit="1"/>
            </p:cNvSpPr>
            <p:nvPr/>
          </p:nvSpPr>
          <p:spPr bwMode="auto">
            <a:xfrm>
              <a:off x="288" y="1056"/>
              <a:ext cx="153" cy="21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vi-VN" sz="3600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"/>
                  <a:cs typeface="Arial"/>
                </a:rPr>
                <a:t>S</a:t>
              </a:r>
            </a:p>
          </p:txBody>
        </p:sp>
      </p:grpSp>
      <p:grpSp>
        <p:nvGrpSpPr>
          <p:cNvPr id="8219" name="Group 27"/>
          <p:cNvGrpSpPr>
            <a:grpSpLocks/>
          </p:cNvGrpSpPr>
          <p:nvPr/>
        </p:nvGrpSpPr>
        <p:grpSpPr bwMode="auto">
          <a:xfrm>
            <a:off x="381000" y="2209800"/>
            <a:ext cx="533400" cy="533400"/>
            <a:chOff x="192" y="2256"/>
            <a:chExt cx="336" cy="336"/>
          </a:xfrm>
        </p:grpSpPr>
        <p:sp>
          <p:nvSpPr>
            <p:cNvPr id="8200" name="Oval 8"/>
            <p:cNvSpPr>
              <a:spLocks noChangeArrowheads="1"/>
            </p:cNvSpPr>
            <p:nvPr/>
          </p:nvSpPr>
          <p:spPr bwMode="auto">
            <a:xfrm>
              <a:off x="192" y="2256"/>
              <a:ext cx="336" cy="336"/>
            </a:xfrm>
            <a:prstGeom prst="ellipse">
              <a:avLst/>
            </a:prstGeom>
            <a:noFill/>
            <a:ln w="38100">
              <a:solidFill>
                <a:srgbClr val="0000CC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8210" name="WordArt 18"/>
            <p:cNvSpPr>
              <a:spLocks noChangeArrowheads="1" noChangeShapeType="1" noTextEdit="1"/>
            </p:cNvSpPr>
            <p:nvPr/>
          </p:nvSpPr>
          <p:spPr bwMode="auto">
            <a:xfrm>
              <a:off x="288" y="2304"/>
              <a:ext cx="153" cy="21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vi-VN" sz="3600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"/>
                  <a:cs typeface="Arial"/>
                </a:rPr>
                <a:t>S</a:t>
              </a:r>
            </a:p>
          </p:txBody>
        </p:sp>
      </p:grpSp>
      <p:grpSp>
        <p:nvGrpSpPr>
          <p:cNvPr id="8218" name="Group 26"/>
          <p:cNvGrpSpPr>
            <a:grpSpLocks/>
          </p:cNvGrpSpPr>
          <p:nvPr/>
        </p:nvGrpSpPr>
        <p:grpSpPr bwMode="auto">
          <a:xfrm>
            <a:off x="381000" y="2895600"/>
            <a:ext cx="533400" cy="533400"/>
            <a:chOff x="192" y="2832"/>
            <a:chExt cx="336" cy="336"/>
          </a:xfrm>
        </p:grpSpPr>
        <p:sp>
          <p:nvSpPr>
            <p:cNvPr id="8201" name="Oval 9"/>
            <p:cNvSpPr>
              <a:spLocks noChangeArrowheads="1"/>
            </p:cNvSpPr>
            <p:nvPr/>
          </p:nvSpPr>
          <p:spPr bwMode="auto">
            <a:xfrm>
              <a:off x="192" y="2832"/>
              <a:ext cx="336" cy="336"/>
            </a:xfrm>
            <a:prstGeom prst="ellipse">
              <a:avLst/>
            </a:prstGeom>
            <a:noFill/>
            <a:ln w="38100">
              <a:solidFill>
                <a:srgbClr val="0000CC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8211" name="WordArt 19"/>
            <p:cNvSpPr>
              <a:spLocks noChangeArrowheads="1" noChangeShapeType="1" noTextEdit="1"/>
            </p:cNvSpPr>
            <p:nvPr/>
          </p:nvSpPr>
          <p:spPr bwMode="auto">
            <a:xfrm>
              <a:off x="288" y="2904"/>
              <a:ext cx="153" cy="21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vi-VN" sz="3600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</a:rPr>
                <a:t>Ñ</a:t>
              </a:r>
            </a:p>
          </p:txBody>
        </p:sp>
      </p:grpSp>
      <p:grpSp>
        <p:nvGrpSpPr>
          <p:cNvPr id="8226" name="Group 34"/>
          <p:cNvGrpSpPr>
            <a:grpSpLocks/>
          </p:cNvGrpSpPr>
          <p:nvPr/>
        </p:nvGrpSpPr>
        <p:grpSpPr bwMode="auto">
          <a:xfrm>
            <a:off x="0" y="0"/>
            <a:ext cx="9144000" cy="457200"/>
            <a:chOff x="0" y="0"/>
            <a:chExt cx="5760" cy="288"/>
          </a:xfrm>
        </p:grpSpPr>
        <p:pic>
          <p:nvPicPr>
            <p:cNvPr id="8223" name="Picture 31" descr="eivyrul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2580" cy="288"/>
            </a:xfrm>
            <a:prstGeom prst="rect">
              <a:avLst/>
            </a:prstGeom>
            <a:noFill/>
          </p:spPr>
        </p:pic>
        <p:pic>
          <p:nvPicPr>
            <p:cNvPr id="8224" name="Picture 32" descr="eivyrul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584" y="0"/>
              <a:ext cx="2580" cy="288"/>
            </a:xfrm>
            <a:prstGeom prst="rect">
              <a:avLst/>
            </a:prstGeom>
            <a:noFill/>
          </p:spPr>
        </p:pic>
        <p:pic>
          <p:nvPicPr>
            <p:cNvPr id="8225" name="Picture 33" descr="eivyrul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180" y="0"/>
              <a:ext cx="2580" cy="288"/>
            </a:xfrm>
            <a:prstGeom prst="rect">
              <a:avLst/>
            </a:prstGeom>
            <a:noFill/>
          </p:spPr>
        </p:pic>
      </p:grpSp>
      <p:grpSp>
        <p:nvGrpSpPr>
          <p:cNvPr id="8227" name="Group 35"/>
          <p:cNvGrpSpPr>
            <a:grpSpLocks/>
          </p:cNvGrpSpPr>
          <p:nvPr/>
        </p:nvGrpSpPr>
        <p:grpSpPr bwMode="auto">
          <a:xfrm>
            <a:off x="0" y="6400800"/>
            <a:ext cx="9144000" cy="457200"/>
            <a:chOff x="0" y="0"/>
            <a:chExt cx="5760" cy="288"/>
          </a:xfrm>
        </p:grpSpPr>
        <p:pic>
          <p:nvPicPr>
            <p:cNvPr id="8228" name="Picture 36" descr="eivyrul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2580" cy="288"/>
            </a:xfrm>
            <a:prstGeom prst="rect">
              <a:avLst/>
            </a:prstGeom>
            <a:noFill/>
          </p:spPr>
        </p:pic>
        <p:pic>
          <p:nvPicPr>
            <p:cNvPr id="8229" name="Picture 37" descr="eivyrul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584" y="0"/>
              <a:ext cx="2580" cy="288"/>
            </a:xfrm>
            <a:prstGeom prst="rect">
              <a:avLst/>
            </a:prstGeom>
            <a:noFill/>
          </p:spPr>
        </p:pic>
        <p:pic>
          <p:nvPicPr>
            <p:cNvPr id="8230" name="Picture 38" descr="eivyrul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180" y="0"/>
              <a:ext cx="2580" cy="288"/>
            </a:xfrm>
            <a:prstGeom prst="rect">
              <a:avLst/>
            </a:prstGeom>
            <a:noFill/>
          </p:spPr>
        </p:pic>
      </p:grpSp>
      <p:grpSp>
        <p:nvGrpSpPr>
          <p:cNvPr id="8231" name="Group 39"/>
          <p:cNvGrpSpPr>
            <a:grpSpLocks/>
          </p:cNvGrpSpPr>
          <p:nvPr/>
        </p:nvGrpSpPr>
        <p:grpSpPr bwMode="auto">
          <a:xfrm>
            <a:off x="0" y="0"/>
            <a:ext cx="9144000" cy="457200"/>
            <a:chOff x="0" y="0"/>
            <a:chExt cx="5760" cy="288"/>
          </a:xfrm>
        </p:grpSpPr>
        <p:pic>
          <p:nvPicPr>
            <p:cNvPr id="8232" name="Picture 40" descr="eivyrul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2580" cy="288"/>
            </a:xfrm>
            <a:prstGeom prst="rect">
              <a:avLst/>
            </a:prstGeom>
            <a:noFill/>
          </p:spPr>
        </p:pic>
        <p:pic>
          <p:nvPicPr>
            <p:cNvPr id="8233" name="Picture 41" descr="eivyrul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584" y="0"/>
              <a:ext cx="2580" cy="288"/>
            </a:xfrm>
            <a:prstGeom prst="rect">
              <a:avLst/>
            </a:prstGeom>
            <a:noFill/>
          </p:spPr>
        </p:pic>
        <p:pic>
          <p:nvPicPr>
            <p:cNvPr id="8234" name="Picture 42" descr="eivyrul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180" y="0"/>
              <a:ext cx="2580" cy="288"/>
            </a:xfrm>
            <a:prstGeom prst="rect">
              <a:avLst/>
            </a:prstGeom>
            <a:noFill/>
          </p:spPr>
        </p:pic>
      </p:grpSp>
      <p:grpSp>
        <p:nvGrpSpPr>
          <p:cNvPr id="8235" name="Group 43"/>
          <p:cNvGrpSpPr>
            <a:grpSpLocks/>
          </p:cNvGrpSpPr>
          <p:nvPr/>
        </p:nvGrpSpPr>
        <p:grpSpPr bwMode="auto">
          <a:xfrm>
            <a:off x="0" y="6400800"/>
            <a:ext cx="9144000" cy="457200"/>
            <a:chOff x="0" y="0"/>
            <a:chExt cx="5760" cy="288"/>
          </a:xfrm>
        </p:grpSpPr>
        <p:pic>
          <p:nvPicPr>
            <p:cNvPr id="8236" name="Picture 44" descr="eivyrul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2580" cy="288"/>
            </a:xfrm>
            <a:prstGeom prst="rect">
              <a:avLst/>
            </a:prstGeom>
            <a:noFill/>
          </p:spPr>
        </p:pic>
        <p:pic>
          <p:nvPicPr>
            <p:cNvPr id="8237" name="Picture 45" descr="eivyrul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584" y="0"/>
              <a:ext cx="2580" cy="288"/>
            </a:xfrm>
            <a:prstGeom prst="rect">
              <a:avLst/>
            </a:prstGeom>
            <a:noFill/>
          </p:spPr>
        </p:pic>
        <p:pic>
          <p:nvPicPr>
            <p:cNvPr id="8238" name="Picture 46" descr="eivyrul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180" y="0"/>
              <a:ext cx="2580" cy="288"/>
            </a:xfrm>
            <a:prstGeom prst="rect">
              <a:avLst/>
            </a:prstGeom>
            <a:noFill/>
          </p:spPr>
        </p:pic>
      </p:grpSp>
      <p:grpSp>
        <p:nvGrpSpPr>
          <p:cNvPr id="8239" name="Group 47"/>
          <p:cNvGrpSpPr>
            <a:grpSpLocks/>
          </p:cNvGrpSpPr>
          <p:nvPr/>
        </p:nvGrpSpPr>
        <p:grpSpPr bwMode="auto">
          <a:xfrm>
            <a:off x="381000" y="3505200"/>
            <a:ext cx="533400" cy="533400"/>
            <a:chOff x="192" y="2256"/>
            <a:chExt cx="336" cy="336"/>
          </a:xfrm>
        </p:grpSpPr>
        <p:sp>
          <p:nvSpPr>
            <p:cNvPr id="8240" name="Oval 48"/>
            <p:cNvSpPr>
              <a:spLocks noChangeArrowheads="1"/>
            </p:cNvSpPr>
            <p:nvPr/>
          </p:nvSpPr>
          <p:spPr bwMode="auto">
            <a:xfrm>
              <a:off x="192" y="2256"/>
              <a:ext cx="336" cy="336"/>
            </a:xfrm>
            <a:prstGeom prst="ellipse">
              <a:avLst/>
            </a:prstGeom>
            <a:noFill/>
            <a:ln w="38100">
              <a:solidFill>
                <a:srgbClr val="0000CC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8241" name="WordArt 49"/>
            <p:cNvSpPr>
              <a:spLocks noChangeArrowheads="1" noChangeShapeType="1" noTextEdit="1"/>
            </p:cNvSpPr>
            <p:nvPr/>
          </p:nvSpPr>
          <p:spPr bwMode="auto">
            <a:xfrm>
              <a:off x="288" y="2304"/>
              <a:ext cx="153" cy="21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vi-VN" sz="3600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"/>
                  <a:cs typeface="Arial"/>
                </a:rPr>
                <a:t>S</a:t>
              </a:r>
            </a:p>
          </p:txBody>
        </p:sp>
      </p:grpSp>
      <p:sp>
        <p:nvSpPr>
          <p:cNvPr id="8242" name="Text Box 50"/>
          <p:cNvSpPr txBox="1">
            <a:spLocks noChangeArrowheads="1"/>
          </p:cNvSpPr>
          <p:nvPr/>
        </p:nvSpPr>
        <p:spPr bwMode="auto">
          <a:xfrm>
            <a:off x="0" y="457200"/>
            <a:ext cx="860107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en-US" sz="2800"/>
              <a:t>Theo em, trong những việc làm dưới đây, việc làm </a:t>
            </a:r>
          </a:p>
          <a:p>
            <a:pPr marL="342900" indent="-342900"/>
            <a:r>
              <a:rPr lang="en-US" sz="2800"/>
              <a:t>nào thể hiện tính trung thực trong học tập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2426541"/>
  <p:tag name="VIOLETTITLE" val="Bài 1. Trung thực trong học tập"/>
  <p:tag name="VIOLETLESSON" val="1"/>
  <p:tag name="VIOLETCATID" val="2225"/>
  <p:tag name="VIOLETSUBJECT" val="Đạo đức 4"/>
  <p:tag name="VIOLETAUTHORID" val="8421524"/>
  <p:tag name="VIOLETAUTHORNAME" val="Nguyễn Thị Hồng Thanh"/>
  <p:tag name="VIOLETAUTHORAVATAR" val="no_avatar.jpg"/>
  <p:tag name="VIOLETAUTHORADDRESS" val="Truong THTT Kon Dong - Gia Lai"/>
  <p:tag name="VIOLETDATE" val="2018-09-29 16:09:52"/>
  <p:tag name="VIOLETHIT" val="7"/>
  <p:tag name="VIOLETLIKE" val="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541</TotalTime>
  <Words>399</Words>
  <Application>Microsoft Office PowerPoint</Application>
  <PresentationFormat>On-screen Show (4:3)</PresentationFormat>
  <Paragraphs>48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Arial</vt:lpstr>
      <vt:lpstr>Times New Roman</vt:lpstr>
      <vt:lpstr>VNI-Avo</vt:lpstr>
      <vt:lpstr>VNI-Times</vt:lpstr>
      <vt:lpstr>VNI-Helve</vt:lpstr>
      <vt:lpstr>Tahoma</vt:lpstr>
      <vt:lpstr>VNI-Meli</vt:lpstr>
      <vt:lpstr>VNI-Fato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TNC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TOAN</dc:creator>
  <cp:lastModifiedBy>Computer</cp:lastModifiedBy>
  <cp:revision>119</cp:revision>
  <dcterms:created xsi:type="dcterms:W3CDTF">2008-02-17T17:25:32Z</dcterms:created>
  <dcterms:modified xsi:type="dcterms:W3CDTF">2018-10-05T05:34:32Z</dcterms:modified>
</cp:coreProperties>
</file>